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aleway"/>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regular.fntdata"/><Relationship Id="rId22" Type="http://schemas.openxmlformats.org/officeDocument/2006/relationships/font" Target="fonts/Raleway-italic.fntdata"/><Relationship Id="rId21" Type="http://schemas.openxmlformats.org/officeDocument/2006/relationships/font" Target="fonts/Raleway-bold.fntdata"/><Relationship Id="rId24" Type="http://schemas.openxmlformats.org/officeDocument/2006/relationships/font" Target="fonts/Lato-regular.fntdata"/><Relationship Id="rId23" Type="http://schemas.openxmlformats.org/officeDocument/2006/relationships/font" Target="fonts/Raleway-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ermaid.live/edit#pako:eNqNkVtvozAQhf-K5b6mERBCGh5WCpdc2o22SvK0pFq5eCDWGhzZZts0yn9f46Bs-7IC8cD4fGeOZzjjXFDAIS64eMsPRGq0S_Y1Ms8sW--2pDpyUCghmijQL-j-_huKsrZEzxKORBLNRP1ydURWjrMdvGsrS5GDUqwuOyC2QJJFTPyKOatZTniUbnYorV6BUgOqjkwsmWYJq6BWJoJwpk9oA7TJ20T0xvQBPcezjk8tP8-26x-7FMWcKIUiwkmd_0ufW2aRrc3EHO0kMRe4iQsrLt1sQ2oqKjQXEpT-KnrZd1EypVluLlLKdrTb7EvXMquue_qH8ObzbpbeVb9WK1s8ZnNmBkNfIpFt0LkeLfeUrYG2u0LbI-SMcLMJOyIrzGkXcjUofeKAZqhgnId31IdxUQyUluI3hHfT_DWg8BmM-oJxXzDpC6Z9wXlfcNEXNP-qL-n1JVd9wce-4NP_QDzApWQUhwXhCga4AlmRtsbntsce6wNUsMeh-aRQkIbrPd7XF-M7kvqnEBUOtWyMU4qmPNz6NEdKNCSMlJJUt1MJNQUZi6bWOBy5tgcOz_jdVI4znE5GE8cPAs_x3WCATzh0A2_oBUHg-tMH332YON5lgD9sqjMMPHcy9ifOeGpe1x9d_gK1i2qb"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ermaid.live/edit#pako:eNqNkVtvozAQhf-K5b6mERBCGh5WCpdc2o22SvK0pFq5eCDWGhzZZts0yn9f46Bs-7IC8cD4fGeOZzjjXFDAIS64eMsPRGq0S_Y1Ms8sW--2pDpyUCghmijQL-j-_huKsrZEzxKORBLNRP1ydURWjrMdvGsrS5GDUqwuOyC2QJJFTPyKOatZTniUbnYorV6BUgOqjkwsmWYJq6BWJoJwpk9oA7TJ20T0xvQBPcezjk8tP8-26x-7FMWcKIUiwkmd_0ufW2aRrc3EHO0kMRe4iQsrLt1sQ2oqKjQXEpT-KnrZd1EypVluLlLKdrTb7EvXMquue_qH8ObzbpbeVb9WK1s8ZnNmBkNfIpFt0LkeLfeUrYG2u0LbI-SMcLMJOyIrzGkXcjUofeKAZqhgnId31IdxUQyUluI3hHfT_DWg8BmM-oJxXzDpC6Z9wXlfcNEXNP-qL-n1JVd9wce-4NP_QDzApWQUhwXhCga4AlmRtsbntsce6wNUsMeh-aRQkIbrPd7XF-M7kvqnEBUOtWyMU4qmPNz6NEdKNCSMlJJUt1MJNQUZi6bWOBy5tgcOz_jdVI4znE5GE8cPAs_x3WCATzh0A2_oBUHg-tMH332YON5lgD9sqjMMPHcy9ifOeGpe1x9d_gK1i2qb"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ermaid.live/edit#pako:eNqNkVtvozAQhf-K5b6mERBCGh5WCpdc2o22SvK0pFq5eCDWGhzZZts0yn9f46Bs-7IC8cD4fGeOZzjjXFDAIS64eMsPRGq0S_Y1Ms8sW--2pDpyUCghmijQL-j-_huKsrZEzxKORBLNRP1ydURWjrMdvGsrS5GDUqwuOyC2QJJFTPyKOatZTniUbnYorV6BUgOqjkwsmWYJq6BWJoJwpk9oA7TJ20T0xvQBPcezjk8tP8-26x-7FMWcKIUiwkmd_0ufW2aRrc3EHO0kMRe4iQsrLt1sQ2oqKjQXEpT-KnrZd1EypVluLlLKdrTb7EvXMquue_qH8ObzbpbeVb9WK1s8ZnNmBkNfIpFt0LkeLfeUrYG2u0LbI-SMcLMJOyIrzGkXcjUofeKAZqhgnId31IdxUQyUluI3hHfT_DWg8BmM-oJxXzDpC6Z9wXlfcNEXNP-qL-n1JVd9wce-4NP_QDzApWQUhwXhCga4AlmRtsbntsce6wNUsMeh-aRQkIbrPd7XF-M7kvqnEBUOtWyMU4qmPNz6NEdKNCSMlJJUt1MJNQUZi6bWOBy5tgcOz_jdVI4znE5GE8cPAs_x3WCATzh0A2_oBUHg-tMH332YON5lgD9sqjMMPHcy9ifOeGpe1x9d_gK1i2qb"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c6f9e470d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c6f9e470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5269c0713e_0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5269c0713e_0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34daecb1f6b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34daecb1f6b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This project uses Bio_ClinicalBERT to classify medical documents by specialty. Starting with the MTSamples dataset, we filtered down to 2,324 documents across 12 medical specialties.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After preprocessing the text through cleaning and lemmatization, we generated embeddings using Bio_ClinicalBERT, which is specifically trained on clinical text. This gives us 768-dimensional vectors that capture medical terminology and context far better than general language models.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To improve model performance, we applied dimensionality reduction with PCA, bringing the embeddings down to 100 dimensions while reducing noise and sparsity in the high-dimensional data.</a:t>
            </a:r>
            <a:endParaRPr>
              <a:solidFill>
                <a:schemeClr val="dk1"/>
              </a:solidFill>
            </a:endParaRPr>
          </a:p>
          <a:p>
            <a:pPr indent="0" lvl="0" marL="0" rtl="0" algn="l">
              <a:lnSpc>
                <a:spcPct val="115000"/>
              </a:lnSpc>
              <a:spcBef>
                <a:spcPts val="1200"/>
              </a:spcBef>
              <a:spcAft>
                <a:spcPts val="0"/>
              </a:spcAft>
              <a:buNone/>
            </a:pPr>
            <a:r>
              <a:rPr lang="en">
                <a:solidFill>
                  <a:schemeClr val="dk1"/>
                </a:solidFill>
              </a:rPr>
              <a:t>Since our dataset was imbalanced with some specialties having many more documents than others, we implemented SMOTE to create synthetic samples for underrepresented specialties, ensuring our model wouldn't be biased toward common specialties.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Finally, we trained two models: Random Forest, which achieved 74.2% accuracy, and Logistic Regression at 73.2%. The Random Forest model became our final classifier for this task.</a:t>
            </a:r>
            <a:endParaRPr>
              <a:solidFill>
                <a:schemeClr val="dk1"/>
              </a:solidFill>
            </a:endParaRPr>
          </a:p>
          <a:p>
            <a:pPr indent="0" lvl="0" marL="0" rtl="0" algn="l">
              <a:lnSpc>
                <a:spcPct val="115000"/>
              </a:lnSpc>
              <a:spcBef>
                <a:spcPts val="1800"/>
              </a:spcBef>
              <a:spcAft>
                <a:spcPts val="0"/>
              </a:spcAft>
              <a:buNone/>
            </a:pPr>
            <a:r>
              <a:rPr b="1" lang="en" sz="1700">
                <a:solidFill>
                  <a:schemeClr val="dk1"/>
                </a:solidFill>
              </a:rPr>
              <a:t>Bullet Point Flow for Practice</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Start with data overview</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MTSamples → 2,324 documents across 12 specialties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Filtered from original 40 specialties for better classification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Walk through the pipeline steps</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Text preprocessing → cleaned and lemmatized text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Bio_ClinicalBERT → domain-specific embeddings (768 dimensions)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PCA → reduced dimensions while preserving information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SMOTE → balanced dataset for fair training</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Finish with model performance</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Random Forest outperformed Logistic Regression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74.2% overall accuracy despite challenging task</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Highlight this is our final model</a:t>
            </a: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200"/>
              </a:spcBef>
              <a:spcAft>
                <a:spcPts val="0"/>
              </a:spcAft>
              <a:buNone/>
            </a:pPr>
            <a:r>
              <a:rPr lang="en" u="sng">
                <a:solidFill>
                  <a:schemeClr val="hlink"/>
                </a:solidFill>
                <a:hlinkClick r:id="rId2"/>
              </a:rPr>
              <a:t>https://mermaid.live/edit#pako:eNqNkVtvozAQhf-K5b6mERBCGh5WCpdc2o22SvK0pFq5eCDWGhzZZts0yn9f46Bs-7IC8cD4fGeOZzjjXFDAIS64eMsPRGq0S_Y1Ms8sW--2pDpyUCghmijQL-j-_huKsrZEzxKORBLNRP1ydURWjrMdvGsrS5GDUqwuOyC2QJJFTPyKOatZTniUbnYorV6BUgOqjkwsmWYJq6BWJoJwpk9oA7TJ20T0xvQBPcezjk8tP8-26x-7FMWcKIUiwkmd_0ufW2aRrc3EHO0kMRe4iQsrLt1sQ2oqKjQXEpT-KnrZd1EypVluLlLKdrTb7EvXMquue_qH8ObzbpbeVb9WK1s8ZnNmBkNfIpFt0LkeLfeUrYG2u0LbI-SMcLMJOyIrzGkXcjUofeKAZqhgnId31IdxUQyUluI3hHfT_DWg8BmM-oJxXzDpC6Z9wXlfcNEXNP-qL-n1JVd9wce-4NP_QDzApWQUhwXhCga4AlmRtsbntsce6wNUsMeh-aRQkIbrPd7XF-M7kvqnEBUOtWyMU4qmPNz6NEdKNCSMlJJUt1MJNQUZi6bWOBy5tgcOz_jdVI4znE5GE8cPAs_x3WCATzh0A2_oBUHg-tMH332YON5lgD9sqjMMPHcy9ifOeGpe1x9d_gK1i2qb</a:t>
            </a:r>
            <a:r>
              <a:rPr lang="en">
                <a:solidFill>
                  <a:schemeClr val="dk1"/>
                </a:solidFill>
              </a:rPr>
              <a:t> </a:t>
            </a:r>
            <a:endParaRPr>
              <a:solidFill>
                <a:schemeClr val="dk1"/>
              </a:solidFill>
            </a:endParaRPr>
          </a:p>
          <a:p>
            <a:pPr indent="0" lvl="0" marL="0" rtl="0" algn="l">
              <a:lnSpc>
                <a:spcPct val="115000"/>
              </a:lnSpc>
              <a:spcBef>
                <a:spcPts val="1200"/>
              </a:spcBef>
              <a:spcAft>
                <a:spcPts val="1200"/>
              </a:spcAft>
              <a:buNone/>
            </a:pPr>
            <a:r>
              <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34daecb1f6b_9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34daecb1f6b_9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t>"Moving to our results, our Random Forest classifier with 5000 trees achieved an overall accuracy of 74.21%.</a:t>
            </a:r>
            <a:endParaRPr/>
          </a:p>
          <a:p>
            <a:pPr indent="0" lvl="0" marL="0" rtl="0" algn="l">
              <a:lnSpc>
                <a:spcPct val="115000"/>
              </a:lnSpc>
              <a:spcBef>
                <a:spcPts val="1200"/>
              </a:spcBef>
              <a:spcAft>
                <a:spcPts val="0"/>
              </a:spcAft>
              <a:buNone/>
            </a:pPr>
            <a:r>
              <a:rPr lang="en"/>
              <a:t>Performance varied dramatically across specialties. Our top performers were Ophthalmology at 96%, Psychiatry at 95%, and ENT at 92% - all specialties with highly structured documentation patterns. In contrast, Radiology at only 35% and Neurology at 55% proved challenging.</a:t>
            </a:r>
            <a:endParaRPr/>
          </a:p>
          <a:p>
            <a:pPr indent="0" lvl="0" marL="0" rtl="0" algn="l">
              <a:lnSpc>
                <a:spcPct val="115000"/>
              </a:lnSpc>
              <a:spcBef>
                <a:spcPts val="1200"/>
              </a:spcBef>
              <a:spcAft>
                <a:spcPts val="0"/>
              </a:spcAft>
              <a:buNone/>
            </a:pPr>
            <a:r>
              <a:rPr lang="en"/>
              <a:t>Our key insight: the model performs significantly better on specialties that use procedural documentation compared to those relying on diagnostic imaging reports. This explains why specialties with standardized terminology consistently outperformed others.</a:t>
            </a:r>
            <a:endParaRPr/>
          </a:p>
          <a:p>
            <a:pPr indent="0" lvl="0" marL="0" rtl="0" algn="l">
              <a:lnSpc>
                <a:spcPct val="115000"/>
              </a:lnSpc>
              <a:spcBef>
                <a:spcPts val="1200"/>
              </a:spcBef>
              <a:spcAft>
                <a:spcPts val="0"/>
              </a:spcAft>
              <a:buNone/>
            </a:pPr>
            <a:r>
              <a:rPr lang="en"/>
              <a:t>We achieved these results through two improvement phases. First, our enhanced preprocessing pipeline delivered a 3% accuracy gain by focusing on diagnostically relevant sections rather than entire documents, which reduced noise and highlighted specialty-specific terminology.</a:t>
            </a:r>
            <a:endParaRPr/>
          </a:p>
          <a:p>
            <a:pPr indent="0" lvl="0" marL="0" rtl="0" algn="l">
              <a:lnSpc>
                <a:spcPct val="115000"/>
              </a:lnSpc>
              <a:spcBef>
                <a:spcPts val="1200"/>
              </a:spcBef>
              <a:spcAft>
                <a:spcPts val="0"/>
              </a:spcAft>
              <a:buNone/>
            </a:pPr>
            <a:r>
              <a:rPr lang="en"/>
              <a:t>Then, by increasing our Random Forest from 100 to 5000 trees, we gained an additional 3% improvement because the larger ensemble better captured the complex decision boundaries between medical specialties."</a:t>
            </a:r>
            <a:endParaRPr/>
          </a:p>
          <a:p>
            <a:pPr indent="0" lvl="0" marL="0" rtl="0" algn="l">
              <a:lnSpc>
                <a:spcPct val="115000"/>
              </a:lnSpc>
              <a:spcBef>
                <a:spcPts val="1200"/>
              </a:spcBef>
              <a:spcAft>
                <a:spcPts val="0"/>
              </a:spcAft>
              <a:buNone/>
            </a:pPr>
            <a:r>
              <a:t/>
            </a:r>
            <a:endParaRPr/>
          </a:p>
          <a:p>
            <a:pPr indent="0" lvl="0" marL="0" rtl="0" algn="l">
              <a:lnSpc>
                <a:spcPct val="115000"/>
              </a:lnSpc>
              <a:spcBef>
                <a:spcPts val="1200"/>
              </a:spcBef>
              <a:spcAft>
                <a:spcPts val="0"/>
              </a:spcAft>
              <a:buNone/>
            </a:pPr>
            <a:r>
              <a:t/>
            </a:r>
            <a:endParaRPr/>
          </a:p>
          <a:p>
            <a:pPr indent="0" lvl="0" marL="0" rtl="0" algn="l">
              <a:lnSpc>
                <a:spcPct val="115000"/>
              </a:lnSpc>
              <a:spcBef>
                <a:spcPts val="1200"/>
              </a:spcBef>
              <a:spcAft>
                <a:spcPts val="0"/>
              </a:spcAft>
              <a:buNone/>
            </a:pPr>
            <a:r>
              <a:rPr b="1" lang="en">
                <a:solidFill>
                  <a:schemeClr val="dk1"/>
                </a:solidFill>
              </a:rPr>
              <a:t>Headline Result</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Random Forest with 5000 trees → 74.21% accuracy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Multi-class problem across 12 specialties</a:t>
            </a:r>
            <a:endParaRPr>
              <a:solidFill>
                <a:schemeClr val="dk1"/>
              </a:solidFill>
            </a:endParaRPr>
          </a:p>
          <a:p>
            <a:pPr indent="0" lvl="0" marL="0" rtl="0" algn="l">
              <a:lnSpc>
                <a:spcPct val="115000"/>
              </a:lnSpc>
              <a:spcBef>
                <a:spcPts val="1200"/>
              </a:spcBef>
              <a:spcAft>
                <a:spcPts val="0"/>
              </a:spcAft>
              <a:buNone/>
            </a:pPr>
            <a:r>
              <a:rPr b="1" lang="en">
                <a:solidFill>
                  <a:schemeClr val="dk1"/>
                </a:solidFill>
              </a:rPr>
              <a:t>Performance Variation</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Top: Ophthalmology (96%), Psychiatry (95%), ENT (92%)</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Bottom: Radiology (35%), Neurology (55%)</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Pattern: Specialties with structured documentation performed better</a:t>
            </a:r>
            <a:endParaRPr>
              <a:solidFill>
                <a:schemeClr val="dk1"/>
              </a:solidFill>
            </a:endParaRPr>
          </a:p>
          <a:p>
            <a:pPr indent="0" lvl="0" marL="0" rtl="0" algn="l">
              <a:lnSpc>
                <a:spcPct val="115000"/>
              </a:lnSpc>
              <a:spcBef>
                <a:spcPts val="1200"/>
              </a:spcBef>
              <a:spcAft>
                <a:spcPts val="0"/>
              </a:spcAft>
              <a:buNone/>
            </a:pPr>
            <a:r>
              <a:rPr b="1" lang="en">
                <a:solidFill>
                  <a:schemeClr val="dk1"/>
                </a:solidFill>
              </a:rPr>
              <a:t>Key Insight</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Procedural documentation → High performance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Diagnostic imaging reports → Lower performance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Standardized terminology is a strong predictor of model success</a:t>
            </a:r>
            <a:endParaRPr>
              <a:solidFill>
                <a:schemeClr val="dk1"/>
              </a:solidFill>
            </a:endParaRPr>
          </a:p>
          <a:p>
            <a:pPr indent="0" lvl="0" marL="0" rtl="0" algn="l">
              <a:lnSpc>
                <a:spcPct val="115000"/>
              </a:lnSpc>
              <a:spcBef>
                <a:spcPts val="1200"/>
              </a:spcBef>
              <a:spcAft>
                <a:spcPts val="0"/>
              </a:spcAft>
              <a:buNone/>
            </a:pPr>
            <a:r>
              <a:rPr b="1" lang="en">
                <a:solidFill>
                  <a:schemeClr val="dk1"/>
                </a:solidFill>
              </a:rPr>
              <a:t>Improvement Phase 1: Preprocessing</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Enhanced preprocessing → +3% accuracy (68% → 71%)</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Focus on diagnostically relevant sections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Reduced noise, highlighted specialty-specific terminology</a:t>
            </a:r>
            <a:endParaRPr>
              <a:solidFill>
                <a:schemeClr val="dk1"/>
              </a:solidFill>
            </a:endParaRPr>
          </a:p>
          <a:p>
            <a:pPr indent="0" lvl="0" marL="0" rtl="0" algn="l">
              <a:lnSpc>
                <a:spcPct val="115000"/>
              </a:lnSpc>
              <a:spcBef>
                <a:spcPts val="1200"/>
              </a:spcBef>
              <a:spcAft>
                <a:spcPts val="0"/>
              </a:spcAft>
              <a:buNone/>
            </a:pPr>
            <a:r>
              <a:rPr b="1" lang="en">
                <a:solidFill>
                  <a:schemeClr val="dk1"/>
                </a:solidFill>
              </a:rPr>
              <a:t>Improvement Phase 2: Hypertuning</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Increasing trees from 100 to 5000 → +3% accuracy (71% → 74%)</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Larger ensemble captured complex decision boundaries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Demonstrated that model complexity benefits this task</a:t>
            </a:r>
            <a:endParaRPr>
              <a:solidFill>
                <a:schemeClr val="dk1"/>
              </a:solidFill>
            </a:endParaRPr>
          </a:p>
          <a:p>
            <a:pPr indent="0" lvl="0" marL="0" rtl="0" algn="l">
              <a:lnSpc>
                <a:spcPct val="115000"/>
              </a:lnSpc>
              <a:spcBef>
                <a:spcPts val="1200"/>
              </a:spcBef>
              <a:spcAft>
                <a:spcPts val="0"/>
              </a:spcAft>
              <a:buNone/>
            </a:pPr>
            <a:r>
              <a:t/>
            </a:r>
            <a:endParaRPr/>
          </a:p>
          <a:p>
            <a:pPr indent="0" lvl="0" marL="914400" rtl="0" algn="l">
              <a:lnSpc>
                <a:spcPct val="115000"/>
              </a:lnSpc>
              <a:spcBef>
                <a:spcPts val="1200"/>
              </a:spcBef>
              <a:spcAft>
                <a:spcPts val="120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4daecb1f6b_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34daecb1f6b_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t/>
            </a:r>
            <a:endParaRPr/>
          </a:p>
          <a:p>
            <a:pPr indent="0" lvl="0" marL="0" rtl="0" algn="l">
              <a:lnSpc>
                <a:spcPct val="115000"/>
              </a:lnSpc>
              <a:spcBef>
                <a:spcPts val="1200"/>
              </a:spcBef>
              <a:spcAft>
                <a:spcPts val="0"/>
              </a:spcAft>
              <a:buNone/>
            </a:pPr>
            <a:r>
              <a:rPr lang="en" u="sng">
                <a:solidFill>
                  <a:schemeClr val="hlink"/>
                </a:solidFill>
                <a:hlinkClick r:id="rId2"/>
              </a:rPr>
              <a:t>https://mermaid.live/edit#pako:eNqNkVtvozAQhf-K5b6mERBCGh5WCpdc2o22SvK0pFq5eCDWGhzZZts0yn9f46Bs-7IC8cD4fGeOZzjjXFDAIS64eMsPRGq0S_Y1Ms8sW--2pDpyUCghmijQL-j-_huKsrZEzxKORBLNRP1ydURWjrMdvGsrS5GDUqwuOyC2QJJFTPyKOatZTniUbnYorV6BUgOqjkwsmWYJq6BWJoJwpk9oA7TJ20T0xvQBPcezjk8tP8-26x-7FMWcKIUiwkmd_0ufW2aRrc3EHO0kMRe4iQsrLt1sQ2oqKjQXEpT-KnrZd1EypVluLlLKdrTb7EvXMquue_qH8ObzbpbeVb9WK1s8ZnNmBkNfIpFt0LkeLfeUrYG2u0LbI-SMcLMJOyIrzGkXcjUofeKAZqhgnId31IdxUQyUluI3hHfT_DWg8BmM-oJxXzDpC6Z9wXlfcNEXNP-qL-n1JVd9wce-4NP_QDzApWQUhwXhCga4AlmRtsbntsce6wNUsMeh-aRQkIbrPd7XF-M7kvqnEBUOtWyMU4qmPNz6NEdKNCSMlJJUt1MJNQUZi6bWOBy5tgcOz_jdVI4znE5GE8cPAs_x3WCATzh0A2_oBUHg-tMH332YON5lgD9sqjMMPHcy9ifOeGpe1x9d_gK1i2qb</a:t>
            </a:r>
            <a:r>
              <a:rPr lang="en">
                <a:solidFill>
                  <a:schemeClr val="dk1"/>
                </a:solidFill>
              </a:rPr>
              <a:t> </a:t>
            </a: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200"/>
              </a:spcBef>
              <a:spcAft>
                <a:spcPts val="0"/>
              </a:spcAft>
              <a:buNone/>
            </a:pPr>
            <a:r>
              <a:rPr lang="en">
                <a:solidFill>
                  <a:schemeClr val="dk1"/>
                </a:solidFill>
              </a:rPr>
              <a:t>This project uses Bio_ClinicalBERT to classify medical documents by specialty. Starting with the MTSamples dataset, we filtered down to 2,324 documents across 12 medical specialties.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After preprocessing the text through cleaning and lemmatization, we generated embeddings using Bio_ClinicalBERT, which is specifically trained on clinical text. This gives us 768-dimensional vectors that capture medical terminology and context far better than general language models.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To improve model performance, we applied dimensionality reduction with PCA, bringing the embeddings down to 100 dimensions while reducing noise and sparsity in the high-dimensional data.</a:t>
            </a:r>
            <a:endParaRPr>
              <a:solidFill>
                <a:schemeClr val="dk1"/>
              </a:solidFill>
            </a:endParaRPr>
          </a:p>
          <a:p>
            <a:pPr indent="0" lvl="0" marL="0" rtl="0" algn="l">
              <a:lnSpc>
                <a:spcPct val="115000"/>
              </a:lnSpc>
              <a:spcBef>
                <a:spcPts val="1200"/>
              </a:spcBef>
              <a:spcAft>
                <a:spcPts val="0"/>
              </a:spcAft>
              <a:buNone/>
            </a:pPr>
            <a:r>
              <a:rPr lang="en">
                <a:solidFill>
                  <a:schemeClr val="dk1"/>
                </a:solidFill>
              </a:rPr>
              <a:t>Since our dataset was imbalanced with some specialties having many more documents than others, we implemented SMOTE to create synthetic samples for underrepresented specialties, ensuring our model wouldn't be biased toward common specialties.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Finally, we trained two models: Random Forest, which achieved 74.2% accuracy, and Logistic Regression at 73.2%. The Random Forest model became our final classifier for this task.</a:t>
            </a:r>
            <a:endParaRPr>
              <a:solidFill>
                <a:schemeClr val="dk1"/>
              </a:solidFill>
            </a:endParaRPr>
          </a:p>
          <a:p>
            <a:pPr indent="0" lvl="0" marL="0" rtl="0" algn="l">
              <a:lnSpc>
                <a:spcPct val="115000"/>
              </a:lnSpc>
              <a:spcBef>
                <a:spcPts val="1800"/>
              </a:spcBef>
              <a:spcAft>
                <a:spcPts val="0"/>
              </a:spcAft>
              <a:buNone/>
            </a:pPr>
            <a:r>
              <a:rPr b="1" lang="en" sz="1700">
                <a:solidFill>
                  <a:schemeClr val="dk1"/>
                </a:solidFill>
              </a:rPr>
              <a:t>Bullet Point Flow for Practice</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Start with data overview</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MTSamples → 2,324 documents across 12 specialties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Filtered from original 40 specialties for better classification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Walk through the pipeline steps</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Text preprocessing → cleaned and lemmatized text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Bio_ClinicalBERT → domain-specific embeddings (768 dimensions)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PCA → reduced dimensions while preserving information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SMOTE → balanced dataset for fair training</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Finish with model performance</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Random Forest outperformed Logistic Regression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74.2% overall accuracy despite challenging task</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Highlight this is our final model</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35269c0713e_0_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35269c0713e_0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34cbfb815d6_0_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34cbfb815d6_0_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4daecb1f6b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4daecb1f6b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t/>
            </a:r>
            <a:endParaRPr/>
          </a:p>
          <a:p>
            <a:pPr indent="0" lvl="0" marL="0" rtl="0" algn="l">
              <a:lnSpc>
                <a:spcPct val="115000"/>
              </a:lnSpc>
              <a:spcBef>
                <a:spcPts val="1200"/>
              </a:spcBef>
              <a:spcAft>
                <a:spcPts val="0"/>
              </a:spcAft>
              <a:buNone/>
            </a:pPr>
            <a:r>
              <a:rPr lang="en" u="sng">
                <a:solidFill>
                  <a:schemeClr val="hlink"/>
                </a:solidFill>
                <a:hlinkClick r:id="rId2"/>
              </a:rPr>
              <a:t>https://mermaid.live/edit#pako:eNqNkVtvozAQhf-K5b6mERBCGh5WCpdc2o22SvK0pFq5eCDWGhzZZts0yn9f46Bs-7IC8cD4fGeOZzjjXFDAIS64eMsPRGq0S_Y1Ms8sW--2pDpyUCghmijQL-j-_huKsrZEzxKORBLNRP1ydURWjrMdvGsrS5GDUqwuOyC2QJJFTPyKOatZTniUbnYorV6BUgOqjkwsmWYJq6BWJoJwpk9oA7TJ20T0xvQBPcezjk8tP8-26x-7FMWcKIUiwkmd_0ufW2aRrc3EHO0kMRe4iQsrLt1sQ2oqKjQXEpT-KnrZd1EypVluLlLKdrTb7EvXMquue_qH8ObzbpbeVb9WK1s8ZnNmBkNfIpFt0LkeLfeUrYG2u0LbI-SMcLMJOyIrzGkXcjUofeKAZqhgnId31IdxUQyUluI3hHfT_DWg8BmM-oJxXzDpC6Z9wXlfcNEXNP-qL-n1JVd9wce-4NP_QDzApWQUhwXhCga4AlmRtsbntsce6wNUsMeh-aRQkIbrPd7XF-M7kvqnEBUOtWyMU4qmPNz6NEdKNCSMlJJUt1MJNQUZi6bWOBy5tgcOz_jdVI4znE5GE8cPAs_x3WCATzh0A2_oBUHg-tMH332YON5lgD9sqjMMPHcy9ifOeGpe1x9d_gK1i2qb</a:t>
            </a:r>
            <a:r>
              <a:rPr lang="en">
                <a:solidFill>
                  <a:schemeClr val="dk1"/>
                </a:solidFill>
              </a:rPr>
              <a:t> </a:t>
            </a: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200"/>
              </a:spcBef>
              <a:spcAft>
                <a:spcPts val="0"/>
              </a:spcAft>
              <a:buNone/>
            </a:pPr>
            <a:r>
              <a:rPr lang="en">
                <a:solidFill>
                  <a:schemeClr val="dk1"/>
                </a:solidFill>
              </a:rPr>
              <a:t>This project uses Bio_ClinicalBERT to classify medical documents by specialty. Starting with the MTSamples dataset, we filtered down to 2,324 documents across 12 medical specialties.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After preprocessing the text through cleaning and lemmatization, we generated embeddings using Bio_ClinicalBERT, which is specifically trained on clinical text. This gives us 768-dimensional vectors that capture medical terminology and context far better than general language models.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To improve model performance, we applied dimensionality reduction with PCA, bringing the embeddings down to 100 dimensions while reducing noise and sparsity in the high-dimensional data.</a:t>
            </a:r>
            <a:endParaRPr>
              <a:solidFill>
                <a:schemeClr val="dk1"/>
              </a:solidFill>
            </a:endParaRPr>
          </a:p>
          <a:p>
            <a:pPr indent="0" lvl="0" marL="0" rtl="0" algn="l">
              <a:lnSpc>
                <a:spcPct val="115000"/>
              </a:lnSpc>
              <a:spcBef>
                <a:spcPts val="1200"/>
              </a:spcBef>
              <a:spcAft>
                <a:spcPts val="0"/>
              </a:spcAft>
              <a:buNone/>
            </a:pPr>
            <a:r>
              <a:rPr lang="en">
                <a:solidFill>
                  <a:schemeClr val="dk1"/>
                </a:solidFill>
              </a:rPr>
              <a:t>Since our dataset was imbalanced with some specialties having many more documents than others, we implemented SMOTE to create synthetic samples for underrepresented specialties, ensuring our model wouldn't be biased toward common specialties.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Finally, we trained two models: Random Forest, which achieved 74.2% accuracy, and Logistic Regression at 73.2%. The Random Forest model became our final classifier for this task.</a:t>
            </a:r>
            <a:endParaRPr>
              <a:solidFill>
                <a:schemeClr val="dk1"/>
              </a:solidFill>
            </a:endParaRPr>
          </a:p>
          <a:p>
            <a:pPr indent="0" lvl="0" marL="0" rtl="0" algn="l">
              <a:lnSpc>
                <a:spcPct val="115000"/>
              </a:lnSpc>
              <a:spcBef>
                <a:spcPts val="1800"/>
              </a:spcBef>
              <a:spcAft>
                <a:spcPts val="0"/>
              </a:spcAft>
              <a:buNone/>
            </a:pPr>
            <a:r>
              <a:rPr b="1" lang="en" sz="1700">
                <a:solidFill>
                  <a:schemeClr val="dk1"/>
                </a:solidFill>
              </a:rPr>
              <a:t>Bullet Point Flow for Practice</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Start with data overview</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MTSamples → 2,324 documents across 12 specialties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Filtered from original 40 specialties for better classification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Walk through the pipeline steps</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Text preprocessing → cleaned and lemmatized text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Bio_ClinicalBERT → domain-specific embeddings (768 dimensions)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PCA → reduced dimensions while preserving information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SMOTE → balanced dataset for fair training</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Finish with model performance</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Random Forest outperformed Logistic Regression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74.2% overall accuracy despite challenging task</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Highlight this is our final model</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35269c0713e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35269c0713e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5269c0713e_0_2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5269c0713e_0_2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4e38c6ffb9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4e38c6ffb9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35269c0713e_0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35269c0713e_0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5269c0713e_0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5269c0713e_0_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526b79a2ee_3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526b79a2ee_3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1385250"/>
            <a:ext cx="5717100" cy="3695100"/>
          </a:xfrm>
          <a:prstGeom prst="rect">
            <a:avLst/>
          </a:prstGeom>
          <a:effectLst>
            <a:outerShdw blurRad="57150" rotWithShape="0" algn="bl" dir="5400000" dist="19050">
              <a:srgbClr val="000000">
                <a:alpha val="50000"/>
              </a:srgbClr>
            </a:outerShdw>
            <a:reflection blurRad="0" dir="5400000" dist="38100" endA="0" fadeDir="5400012" kx="0" rotWithShape="0" algn="bl" stPos="0" sy="-100000" ky="0"/>
          </a:effectLst>
        </p:spPr>
        <p:txBody>
          <a:bodyPr anchorCtr="0" anchor="t" bIns="91425" lIns="91425" spcFirstLastPara="1" rIns="91425" wrap="square" tIns="91425">
            <a:normAutofit/>
          </a:bodyPr>
          <a:lstStyle>
            <a:lvl1pPr indent="-311150" lvl="0" marL="457200">
              <a:lnSpc>
                <a:spcPct val="150000"/>
              </a:lnSpc>
              <a:spcBef>
                <a:spcPts val="0"/>
              </a:spcBef>
              <a:spcAft>
                <a:spcPts val="0"/>
              </a:spcAft>
              <a:buSzPts val="1300"/>
              <a:buChar char="●"/>
              <a:defRPr sz="1200">
                <a:latin typeface="Arial"/>
                <a:ea typeface="Arial"/>
                <a:cs typeface="Arial"/>
                <a:sym typeface="Arial"/>
              </a:defRPr>
            </a:lvl1pPr>
            <a:lvl2pPr indent="-298450" lvl="1" marL="914400">
              <a:lnSpc>
                <a:spcPct val="150000"/>
              </a:lnSpc>
              <a:spcBef>
                <a:spcPts val="0"/>
              </a:spcBef>
              <a:spcAft>
                <a:spcPts val="0"/>
              </a:spcAft>
              <a:buSzPts val="1100"/>
              <a:buChar char="○"/>
              <a:defRPr sz="1200">
                <a:latin typeface="Arial"/>
                <a:ea typeface="Arial"/>
                <a:cs typeface="Arial"/>
                <a:sym typeface="Arial"/>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image" Target="../media/image6.png"/><Relationship Id="rId5"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5.png"/><Relationship Id="rId4" Type="http://schemas.openxmlformats.org/officeDocument/2006/relationships/image" Target="../media/image35.png"/><Relationship Id="rId5" Type="http://schemas.openxmlformats.org/officeDocument/2006/relationships/image" Target="../media/image38.png"/><Relationship Id="rId6"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48.png"/><Relationship Id="rId4" Type="http://schemas.openxmlformats.org/officeDocument/2006/relationships/image" Target="../media/image32.png"/><Relationship Id="rId5" Type="http://schemas.openxmlformats.org/officeDocument/2006/relationships/image" Target="../media/image3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39.png"/><Relationship Id="rId4" Type="http://schemas.openxmlformats.org/officeDocument/2006/relationships/image" Target="../media/image47.png"/><Relationship Id="rId5" Type="http://schemas.openxmlformats.org/officeDocument/2006/relationships/image" Target="../media/image2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37.png"/><Relationship Id="rId4" Type="http://schemas.openxmlformats.org/officeDocument/2006/relationships/image" Target="../media/image44.png"/><Relationship Id="rId5" Type="http://schemas.openxmlformats.org/officeDocument/2006/relationships/image" Target="../media/image46.png"/><Relationship Id="rId6" Type="http://schemas.openxmlformats.org/officeDocument/2006/relationships/image" Target="../media/image41.png"/><Relationship Id="rId7" Type="http://schemas.openxmlformats.org/officeDocument/2006/relationships/image" Target="../media/image42.png"/><Relationship Id="rId8" Type="http://schemas.openxmlformats.org/officeDocument/2006/relationships/image" Target="../media/image4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49.png"/><Relationship Id="rId4" Type="http://schemas.openxmlformats.org/officeDocument/2006/relationships/image" Target="../media/image5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8.png"/><Relationship Id="rId5" Type="http://schemas.openxmlformats.org/officeDocument/2006/relationships/image" Target="../media/image1.png"/><Relationship Id="rId6"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14.png"/><Relationship Id="rId5" Type="http://schemas.openxmlformats.org/officeDocument/2006/relationships/image" Target="../media/image12.png"/><Relationship Id="rId6"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23.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1.png"/><Relationship Id="rId4" Type="http://schemas.openxmlformats.org/officeDocument/2006/relationships/image" Target="../media/image25.png"/><Relationship Id="rId5" Type="http://schemas.openxmlformats.org/officeDocument/2006/relationships/image" Target="../media/image3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18.png"/><Relationship Id="rId5" Type="http://schemas.openxmlformats.org/officeDocument/2006/relationships/image" Target="../media/image2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4.png"/><Relationship Id="rId4" Type="http://schemas.openxmlformats.org/officeDocument/2006/relationships/image" Target="../media/image36.png"/><Relationship Id="rId5"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7.png"/><Relationship Id="rId4" Type="http://schemas.openxmlformats.org/officeDocument/2006/relationships/image" Target="../media/image16.png"/><Relationship Id="rId5" Type="http://schemas.openxmlformats.org/officeDocument/2006/relationships/image" Target="../media/image10.png"/><Relationship Id="rId6" Type="http://schemas.openxmlformats.org/officeDocument/2006/relationships/image" Target="../media/image4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9.png"/><Relationship Id="rId4" Type="http://schemas.openxmlformats.org/officeDocument/2006/relationships/image" Target="../media/image26.png"/><Relationship Id="rId5" Type="http://schemas.openxmlformats.org/officeDocument/2006/relationships/image" Target="../media/image3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nvSpPr>
        <p:spPr>
          <a:xfrm>
            <a:off x="727950" y="1312775"/>
            <a:ext cx="7688100" cy="1259100"/>
          </a:xfrm>
          <a:prstGeom prst="rect">
            <a:avLst/>
          </a:prstGeom>
          <a:noFill/>
          <a:ln>
            <a:noFill/>
          </a:ln>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b="1" lang="en" sz="4200">
                <a:solidFill>
                  <a:srgbClr val="1A1A1A"/>
                </a:solidFill>
                <a:latin typeface="Raleway"/>
                <a:ea typeface="Raleway"/>
                <a:cs typeface="Raleway"/>
                <a:sym typeface="Raleway"/>
              </a:rPr>
              <a:t>Medical Specialty Classification Using Transformer Models</a:t>
            </a:r>
            <a:endParaRPr b="1" sz="4200">
              <a:solidFill>
                <a:srgbClr val="1A1A1A"/>
              </a:solidFill>
              <a:latin typeface="Raleway"/>
              <a:ea typeface="Raleway"/>
              <a:cs typeface="Raleway"/>
              <a:sym typeface="Raleway"/>
            </a:endParaRPr>
          </a:p>
        </p:txBody>
      </p:sp>
      <p:sp>
        <p:nvSpPr>
          <p:cNvPr id="87" name="Google Shape;87;p13"/>
          <p:cNvSpPr txBox="1"/>
          <p:nvPr/>
        </p:nvSpPr>
        <p:spPr>
          <a:xfrm>
            <a:off x="629625" y="571500"/>
            <a:ext cx="1201200" cy="5232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sz="1600">
                <a:solidFill>
                  <a:srgbClr val="595959"/>
                </a:solidFill>
                <a:latin typeface="Lato"/>
                <a:ea typeface="Lato"/>
                <a:cs typeface="Lato"/>
                <a:sym typeface="Lato"/>
              </a:rPr>
              <a:t>Team 112	</a:t>
            </a:r>
            <a:endParaRPr sz="1600">
              <a:solidFill>
                <a:srgbClr val="595959"/>
              </a:solidFill>
              <a:latin typeface="Lato"/>
              <a:ea typeface="Lato"/>
              <a:cs typeface="Lato"/>
              <a:sym typeface="Lato"/>
            </a:endParaRPr>
          </a:p>
        </p:txBody>
      </p:sp>
      <p:pic>
        <p:nvPicPr>
          <p:cNvPr id="88" name="Google Shape;88;p13"/>
          <p:cNvPicPr preferRelativeResize="0"/>
          <p:nvPr/>
        </p:nvPicPr>
        <p:blipFill rotWithShape="1">
          <a:blip r:embed="rId3">
            <a:alphaModFix/>
          </a:blip>
          <a:srcRect b="63191" l="0" r="0" t="0"/>
          <a:stretch/>
        </p:blipFill>
        <p:spPr>
          <a:xfrm>
            <a:off x="443325" y="3701301"/>
            <a:ext cx="2600125" cy="606150"/>
          </a:xfrm>
          <a:prstGeom prst="rect">
            <a:avLst/>
          </a:prstGeom>
          <a:noFill/>
          <a:ln>
            <a:noFill/>
          </a:ln>
        </p:spPr>
      </p:pic>
      <p:pic>
        <p:nvPicPr>
          <p:cNvPr id="89" name="Google Shape;89;p13"/>
          <p:cNvPicPr preferRelativeResize="0"/>
          <p:nvPr/>
        </p:nvPicPr>
        <p:blipFill rotWithShape="1">
          <a:blip r:embed="rId4">
            <a:alphaModFix/>
          </a:blip>
          <a:srcRect b="63665" l="0" r="0" t="0"/>
          <a:stretch/>
        </p:blipFill>
        <p:spPr>
          <a:xfrm>
            <a:off x="3347913" y="3701300"/>
            <a:ext cx="2600125" cy="606150"/>
          </a:xfrm>
          <a:prstGeom prst="rect">
            <a:avLst/>
          </a:prstGeom>
          <a:noFill/>
          <a:ln>
            <a:noFill/>
          </a:ln>
        </p:spPr>
      </p:pic>
      <p:pic>
        <p:nvPicPr>
          <p:cNvPr id="90" name="Google Shape;90;p13"/>
          <p:cNvPicPr preferRelativeResize="0"/>
          <p:nvPr/>
        </p:nvPicPr>
        <p:blipFill rotWithShape="1">
          <a:blip r:embed="rId5">
            <a:alphaModFix/>
          </a:blip>
          <a:srcRect b="63665" l="0" r="6985" t="0"/>
          <a:stretch/>
        </p:blipFill>
        <p:spPr>
          <a:xfrm>
            <a:off x="6252525" y="3701300"/>
            <a:ext cx="2533825" cy="6061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p22"/>
          <p:cNvPicPr preferRelativeResize="0"/>
          <p:nvPr/>
        </p:nvPicPr>
        <p:blipFill>
          <a:blip r:embed="rId3">
            <a:alphaModFix/>
          </a:blip>
          <a:stretch>
            <a:fillRect/>
          </a:stretch>
        </p:blipFill>
        <p:spPr>
          <a:xfrm>
            <a:off x="0" y="1282950"/>
            <a:ext cx="4055974" cy="2459224"/>
          </a:xfrm>
          <a:prstGeom prst="rect">
            <a:avLst/>
          </a:prstGeom>
          <a:noFill/>
          <a:ln>
            <a:noFill/>
          </a:ln>
        </p:spPr>
      </p:pic>
      <p:pic>
        <p:nvPicPr>
          <p:cNvPr id="163" name="Google Shape;163;p22"/>
          <p:cNvPicPr preferRelativeResize="0"/>
          <p:nvPr/>
        </p:nvPicPr>
        <p:blipFill>
          <a:blip r:embed="rId4">
            <a:alphaModFix/>
          </a:blip>
          <a:stretch>
            <a:fillRect/>
          </a:stretch>
        </p:blipFill>
        <p:spPr>
          <a:xfrm>
            <a:off x="1313338" y="3688775"/>
            <a:ext cx="6517325" cy="1454725"/>
          </a:xfrm>
          <a:prstGeom prst="rect">
            <a:avLst/>
          </a:prstGeom>
          <a:noFill/>
          <a:ln>
            <a:noFill/>
          </a:ln>
        </p:spPr>
      </p:pic>
      <p:pic>
        <p:nvPicPr>
          <p:cNvPr id="164" name="Google Shape;164;p22"/>
          <p:cNvPicPr preferRelativeResize="0"/>
          <p:nvPr/>
        </p:nvPicPr>
        <p:blipFill>
          <a:blip r:embed="rId5">
            <a:alphaModFix/>
          </a:blip>
          <a:stretch>
            <a:fillRect/>
          </a:stretch>
        </p:blipFill>
        <p:spPr>
          <a:xfrm>
            <a:off x="4189138" y="1282950"/>
            <a:ext cx="2183825" cy="2126500"/>
          </a:xfrm>
          <a:prstGeom prst="rect">
            <a:avLst/>
          </a:prstGeom>
          <a:noFill/>
          <a:ln>
            <a:noFill/>
          </a:ln>
        </p:spPr>
      </p:pic>
      <p:pic>
        <p:nvPicPr>
          <p:cNvPr id="165" name="Google Shape;165;p22"/>
          <p:cNvPicPr preferRelativeResize="0"/>
          <p:nvPr/>
        </p:nvPicPr>
        <p:blipFill>
          <a:blip r:embed="rId6">
            <a:alphaModFix/>
          </a:blip>
          <a:stretch>
            <a:fillRect/>
          </a:stretch>
        </p:blipFill>
        <p:spPr>
          <a:xfrm>
            <a:off x="6506150" y="1282950"/>
            <a:ext cx="2637849" cy="1698550"/>
          </a:xfrm>
          <a:prstGeom prst="rect">
            <a:avLst/>
          </a:prstGeom>
          <a:noFill/>
          <a:ln>
            <a:noFill/>
          </a:ln>
        </p:spPr>
      </p:pic>
      <p:sp>
        <p:nvSpPr>
          <p:cNvPr id="166" name="Google Shape;166;p22"/>
          <p:cNvSpPr txBox="1"/>
          <p:nvPr/>
        </p:nvSpPr>
        <p:spPr>
          <a:xfrm>
            <a:off x="113525" y="554000"/>
            <a:ext cx="66579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chemeClr val="dk2"/>
                </a:solidFill>
                <a:latin typeface="Raleway"/>
                <a:ea typeface="Raleway"/>
                <a:cs typeface="Raleway"/>
                <a:sym typeface="Raleway"/>
              </a:rPr>
              <a:t>roBERTa &amp; BIO-ClinicalBERT</a:t>
            </a:r>
            <a:r>
              <a:rPr b="1" lang="en" sz="2000">
                <a:solidFill>
                  <a:schemeClr val="dk2"/>
                </a:solidFill>
                <a:latin typeface="Raleway"/>
                <a:ea typeface="Raleway"/>
                <a:cs typeface="Raleway"/>
                <a:sym typeface="Raleway"/>
              </a:rPr>
              <a:t> : Results &amp; Insights</a:t>
            </a:r>
            <a:endParaRPr b="1" sz="2000">
              <a:solidFill>
                <a:schemeClr val="dk2"/>
              </a:solidFill>
              <a:latin typeface="Raleway"/>
              <a:ea typeface="Raleway"/>
              <a:cs typeface="Raleway"/>
              <a:sym typeface="Raleway"/>
            </a:endParaRPr>
          </a:p>
          <a:p>
            <a:pPr indent="0" lvl="0" marL="0" rtl="0" algn="l">
              <a:spcBef>
                <a:spcPts val="0"/>
              </a:spcBef>
              <a:spcAft>
                <a:spcPts val="0"/>
              </a:spcAft>
              <a:buNone/>
            </a:pPr>
            <a:r>
              <a:t/>
            </a:r>
            <a:endParaRPr b="1" sz="2000">
              <a:solidFill>
                <a:schemeClr val="dk2"/>
              </a:solidFill>
              <a:latin typeface="Raleway"/>
              <a:ea typeface="Raleway"/>
              <a:cs typeface="Raleway"/>
              <a:sym typeface="Raleway"/>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3"/>
          <p:cNvSpPr txBox="1"/>
          <p:nvPr>
            <p:ph type="title"/>
          </p:nvPr>
        </p:nvSpPr>
        <p:spPr>
          <a:xfrm>
            <a:off x="443000" y="38750"/>
            <a:ext cx="7302600" cy="58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Methodology &amp; Results : </a:t>
            </a:r>
            <a:r>
              <a:rPr lang="en" sz="1800"/>
              <a:t>Random Forest &amp; Logistic Regression </a:t>
            </a:r>
            <a:endParaRPr sz="1800"/>
          </a:p>
        </p:txBody>
      </p:sp>
      <p:pic>
        <p:nvPicPr>
          <p:cNvPr id="172" name="Google Shape;172;p23"/>
          <p:cNvPicPr preferRelativeResize="0"/>
          <p:nvPr/>
        </p:nvPicPr>
        <p:blipFill>
          <a:blip r:embed="rId3">
            <a:alphaModFix/>
          </a:blip>
          <a:stretch>
            <a:fillRect/>
          </a:stretch>
        </p:blipFill>
        <p:spPr>
          <a:xfrm>
            <a:off x="384925" y="1350100"/>
            <a:ext cx="4778975" cy="3738175"/>
          </a:xfrm>
          <a:prstGeom prst="rect">
            <a:avLst/>
          </a:prstGeom>
          <a:noFill/>
          <a:ln>
            <a:noFill/>
          </a:ln>
        </p:spPr>
      </p:pic>
      <p:pic>
        <p:nvPicPr>
          <p:cNvPr id="173" name="Google Shape;173;p23"/>
          <p:cNvPicPr preferRelativeResize="0"/>
          <p:nvPr/>
        </p:nvPicPr>
        <p:blipFill>
          <a:blip r:embed="rId4">
            <a:alphaModFix/>
          </a:blip>
          <a:stretch>
            <a:fillRect/>
          </a:stretch>
        </p:blipFill>
        <p:spPr>
          <a:xfrm>
            <a:off x="443000" y="510079"/>
            <a:ext cx="4361477" cy="776700"/>
          </a:xfrm>
          <a:prstGeom prst="rect">
            <a:avLst/>
          </a:prstGeom>
          <a:noFill/>
          <a:ln>
            <a:noFill/>
          </a:ln>
        </p:spPr>
      </p:pic>
      <p:pic>
        <p:nvPicPr>
          <p:cNvPr id="174" name="Google Shape;174;p23"/>
          <p:cNvPicPr preferRelativeResize="0"/>
          <p:nvPr/>
        </p:nvPicPr>
        <p:blipFill rotWithShape="1">
          <a:blip r:embed="rId5">
            <a:alphaModFix/>
          </a:blip>
          <a:srcRect b="2948" l="0" r="0" t="-3229"/>
          <a:stretch/>
        </p:blipFill>
        <p:spPr>
          <a:xfrm>
            <a:off x="6787700" y="510075"/>
            <a:ext cx="2106600" cy="4578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4"/>
          <p:cNvSpPr txBox="1"/>
          <p:nvPr>
            <p:ph type="title"/>
          </p:nvPr>
        </p:nvSpPr>
        <p:spPr>
          <a:xfrm>
            <a:off x="304800" y="0"/>
            <a:ext cx="82872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RF and LR :</a:t>
            </a:r>
            <a:r>
              <a:rPr lang="en" sz="2000"/>
              <a:t> Results &amp; Insights</a:t>
            </a:r>
            <a:endParaRPr sz="2000"/>
          </a:p>
          <a:p>
            <a:pPr indent="0" lvl="0" marL="0" rtl="0" algn="l">
              <a:spcBef>
                <a:spcPts val="0"/>
              </a:spcBef>
              <a:spcAft>
                <a:spcPts val="0"/>
              </a:spcAft>
              <a:buNone/>
            </a:pPr>
            <a:r>
              <a:t/>
            </a:r>
            <a:endParaRPr sz="2000"/>
          </a:p>
        </p:txBody>
      </p:sp>
      <p:grpSp>
        <p:nvGrpSpPr>
          <p:cNvPr id="180" name="Google Shape;180;p24"/>
          <p:cNvGrpSpPr/>
          <p:nvPr/>
        </p:nvGrpSpPr>
        <p:grpSpPr>
          <a:xfrm>
            <a:off x="5222300" y="1119275"/>
            <a:ext cx="3584675" cy="3077624"/>
            <a:chOff x="5248050" y="1119275"/>
            <a:chExt cx="3584675" cy="3077624"/>
          </a:xfrm>
        </p:grpSpPr>
        <p:pic>
          <p:nvPicPr>
            <p:cNvPr id="181" name="Google Shape;181;p24"/>
            <p:cNvPicPr preferRelativeResize="0"/>
            <p:nvPr/>
          </p:nvPicPr>
          <p:blipFill rotWithShape="1">
            <a:blip r:embed="rId3">
              <a:alphaModFix/>
            </a:blip>
            <a:srcRect b="8142" l="0" r="27436" t="10510"/>
            <a:stretch/>
          </p:blipFill>
          <p:spPr>
            <a:xfrm>
              <a:off x="5248050" y="1523525"/>
              <a:ext cx="3584675" cy="2673374"/>
            </a:xfrm>
            <a:prstGeom prst="rect">
              <a:avLst/>
            </a:prstGeom>
            <a:noFill/>
            <a:ln>
              <a:noFill/>
            </a:ln>
          </p:spPr>
        </p:pic>
        <p:sp>
          <p:nvSpPr>
            <p:cNvPr id="182" name="Google Shape;182;p24"/>
            <p:cNvSpPr txBox="1"/>
            <p:nvPr/>
          </p:nvSpPr>
          <p:spPr>
            <a:xfrm>
              <a:off x="6074537" y="1119275"/>
              <a:ext cx="19317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b="1" lang="en" sz="1100"/>
                <a:t>F1 Score by Specialty (%)</a:t>
              </a:r>
              <a:endParaRPr/>
            </a:p>
          </p:txBody>
        </p:sp>
      </p:grpSp>
      <p:pic>
        <p:nvPicPr>
          <p:cNvPr id="183" name="Google Shape;183;p24"/>
          <p:cNvPicPr preferRelativeResize="0"/>
          <p:nvPr/>
        </p:nvPicPr>
        <p:blipFill>
          <a:blip r:embed="rId4">
            <a:alphaModFix/>
          </a:blip>
          <a:stretch>
            <a:fillRect/>
          </a:stretch>
        </p:blipFill>
        <p:spPr>
          <a:xfrm>
            <a:off x="304800" y="1541950"/>
            <a:ext cx="4917499" cy="2825524"/>
          </a:xfrm>
          <a:prstGeom prst="rect">
            <a:avLst/>
          </a:prstGeom>
          <a:noFill/>
          <a:ln>
            <a:noFill/>
          </a:ln>
        </p:spPr>
      </p:pic>
      <p:pic>
        <p:nvPicPr>
          <p:cNvPr id="184" name="Google Shape;184;p24"/>
          <p:cNvPicPr preferRelativeResize="0"/>
          <p:nvPr/>
        </p:nvPicPr>
        <p:blipFill>
          <a:blip r:embed="rId5">
            <a:alphaModFix/>
          </a:blip>
          <a:stretch>
            <a:fillRect/>
          </a:stretch>
        </p:blipFill>
        <p:spPr>
          <a:xfrm>
            <a:off x="152400" y="4519874"/>
            <a:ext cx="1673665" cy="471226"/>
          </a:xfrm>
          <a:prstGeom prst="rect">
            <a:avLst/>
          </a:prstGeom>
          <a:noFill/>
          <a:ln>
            <a:noFill/>
          </a:ln>
        </p:spPr>
      </p:pic>
      <p:pic>
        <p:nvPicPr>
          <p:cNvPr id="185" name="Google Shape;185;p24"/>
          <p:cNvPicPr preferRelativeResize="0"/>
          <p:nvPr/>
        </p:nvPicPr>
        <p:blipFill>
          <a:blip r:embed="rId5">
            <a:alphaModFix/>
          </a:blip>
          <a:stretch>
            <a:fillRect/>
          </a:stretch>
        </p:blipFill>
        <p:spPr>
          <a:xfrm>
            <a:off x="549715" y="918324"/>
            <a:ext cx="1673665" cy="4712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pic>
        <p:nvPicPr>
          <p:cNvPr id="190" name="Google Shape;190;p25"/>
          <p:cNvPicPr preferRelativeResize="0"/>
          <p:nvPr/>
        </p:nvPicPr>
        <p:blipFill rotWithShape="1">
          <a:blip r:embed="rId3">
            <a:alphaModFix/>
          </a:blip>
          <a:srcRect b="0" l="0" r="0" t="0"/>
          <a:stretch/>
        </p:blipFill>
        <p:spPr>
          <a:xfrm>
            <a:off x="508462" y="661800"/>
            <a:ext cx="2767475" cy="480975"/>
          </a:xfrm>
          <a:prstGeom prst="rect">
            <a:avLst/>
          </a:prstGeom>
          <a:noFill/>
          <a:ln>
            <a:noFill/>
          </a:ln>
        </p:spPr>
      </p:pic>
      <p:pic>
        <p:nvPicPr>
          <p:cNvPr id="191" name="Google Shape;191;p25"/>
          <p:cNvPicPr preferRelativeResize="0"/>
          <p:nvPr/>
        </p:nvPicPr>
        <p:blipFill>
          <a:blip r:embed="rId4">
            <a:alphaModFix/>
          </a:blip>
          <a:stretch>
            <a:fillRect/>
          </a:stretch>
        </p:blipFill>
        <p:spPr>
          <a:xfrm>
            <a:off x="508463" y="1532201"/>
            <a:ext cx="3696101" cy="1574582"/>
          </a:xfrm>
          <a:prstGeom prst="rect">
            <a:avLst/>
          </a:prstGeom>
          <a:noFill/>
          <a:ln>
            <a:noFill/>
          </a:ln>
        </p:spPr>
      </p:pic>
      <p:pic>
        <p:nvPicPr>
          <p:cNvPr id="192" name="Google Shape;192;p25"/>
          <p:cNvPicPr preferRelativeResize="0"/>
          <p:nvPr/>
        </p:nvPicPr>
        <p:blipFill>
          <a:blip r:embed="rId5">
            <a:alphaModFix/>
          </a:blip>
          <a:stretch>
            <a:fillRect/>
          </a:stretch>
        </p:blipFill>
        <p:spPr>
          <a:xfrm>
            <a:off x="4652452" y="1532200"/>
            <a:ext cx="3983085" cy="1574575"/>
          </a:xfrm>
          <a:prstGeom prst="rect">
            <a:avLst/>
          </a:prstGeom>
          <a:noFill/>
          <a:ln>
            <a:noFill/>
          </a:ln>
        </p:spPr>
      </p:pic>
      <p:pic>
        <p:nvPicPr>
          <p:cNvPr id="193" name="Google Shape;193;p25"/>
          <p:cNvPicPr preferRelativeResize="0"/>
          <p:nvPr/>
        </p:nvPicPr>
        <p:blipFill>
          <a:blip r:embed="rId6">
            <a:alphaModFix/>
          </a:blip>
          <a:stretch>
            <a:fillRect/>
          </a:stretch>
        </p:blipFill>
        <p:spPr>
          <a:xfrm>
            <a:off x="2735438" y="3200850"/>
            <a:ext cx="3696101" cy="1872067"/>
          </a:xfrm>
          <a:prstGeom prst="rect">
            <a:avLst/>
          </a:prstGeom>
          <a:noFill/>
          <a:ln>
            <a:noFill/>
          </a:ln>
        </p:spPr>
      </p:pic>
      <p:pic>
        <p:nvPicPr>
          <p:cNvPr id="194" name="Google Shape;194;p25"/>
          <p:cNvPicPr preferRelativeResize="0"/>
          <p:nvPr/>
        </p:nvPicPr>
        <p:blipFill>
          <a:blip r:embed="rId7">
            <a:alphaModFix/>
          </a:blip>
          <a:stretch>
            <a:fillRect/>
          </a:stretch>
        </p:blipFill>
        <p:spPr>
          <a:xfrm>
            <a:off x="5426424" y="2330625"/>
            <a:ext cx="868675" cy="202700"/>
          </a:xfrm>
          <a:prstGeom prst="rect">
            <a:avLst/>
          </a:prstGeom>
          <a:noFill/>
          <a:ln>
            <a:noFill/>
          </a:ln>
        </p:spPr>
      </p:pic>
      <p:pic>
        <p:nvPicPr>
          <p:cNvPr id="195" name="Google Shape;195;p25"/>
          <p:cNvPicPr preferRelativeResize="0"/>
          <p:nvPr/>
        </p:nvPicPr>
        <p:blipFill>
          <a:blip r:embed="rId8">
            <a:alphaModFix/>
          </a:blip>
          <a:stretch>
            <a:fillRect/>
          </a:stretch>
        </p:blipFill>
        <p:spPr>
          <a:xfrm>
            <a:off x="6295100" y="2346813"/>
            <a:ext cx="816381" cy="1703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pic>
        <p:nvPicPr>
          <p:cNvPr id="200" name="Google Shape;200;p26"/>
          <p:cNvPicPr preferRelativeResize="0"/>
          <p:nvPr/>
        </p:nvPicPr>
        <p:blipFill>
          <a:blip r:embed="rId3">
            <a:alphaModFix/>
          </a:blip>
          <a:stretch>
            <a:fillRect/>
          </a:stretch>
        </p:blipFill>
        <p:spPr>
          <a:xfrm>
            <a:off x="244550" y="682575"/>
            <a:ext cx="4385575" cy="2894676"/>
          </a:xfrm>
          <a:prstGeom prst="rect">
            <a:avLst/>
          </a:prstGeom>
          <a:noFill/>
          <a:ln>
            <a:noFill/>
          </a:ln>
        </p:spPr>
      </p:pic>
      <p:pic>
        <p:nvPicPr>
          <p:cNvPr id="201" name="Google Shape;201;p26"/>
          <p:cNvPicPr preferRelativeResize="0"/>
          <p:nvPr/>
        </p:nvPicPr>
        <p:blipFill>
          <a:blip r:embed="rId4">
            <a:alphaModFix/>
          </a:blip>
          <a:stretch>
            <a:fillRect/>
          </a:stretch>
        </p:blipFill>
        <p:spPr>
          <a:xfrm>
            <a:off x="4801600" y="682575"/>
            <a:ext cx="4189999" cy="31532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pic>
        <p:nvPicPr>
          <p:cNvPr id="95" name="Google Shape;95;p14"/>
          <p:cNvPicPr preferRelativeResize="0"/>
          <p:nvPr/>
        </p:nvPicPr>
        <p:blipFill rotWithShape="1">
          <a:blip r:embed="rId3">
            <a:alphaModFix/>
          </a:blip>
          <a:srcRect b="0" l="1371" r="39770" t="0"/>
          <a:stretch/>
        </p:blipFill>
        <p:spPr>
          <a:xfrm>
            <a:off x="3145262" y="271150"/>
            <a:ext cx="2408174" cy="369350"/>
          </a:xfrm>
          <a:prstGeom prst="rect">
            <a:avLst/>
          </a:prstGeom>
          <a:noFill/>
          <a:ln>
            <a:noFill/>
          </a:ln>
        </p:spPr>
      </p:pic>
      <p:pic>
        <p:nvPicPr>
          <p:cNvPr id="96" name="Google Shape;96;p14"/>
          <p:cNvPicPr preferRelativeResize="0"/>
          <p:nvPr/>
        </p:nvPicPr>
        <p:blipFill rotWithShape="1">
          <a:blip r:embed="rId4">
            <a:alphaModFix/>
          </a:blip>
          <a:srcRect b="0" l="0" r="0" t="37468"/>
          <a:stretch/>
        </p:blipFill>
        <p:spPr>
          <a:xfrm>
            <a:off x="234600" y="882472"/>
            <a:ext cx="8674798" cy="1199550"/>
          </a:xfrm>
          <a:prstGeom prst="rect">
            <a:avLst/>
          </a:prstGeom>
          <a:noFill/>
          <a:ln>
            <a:noFill/>
          </a:ln>
        </p:spPr>
      </p:pic>
      <p:pic>
        <p:nvPicPr>
          <p:cNvPr id="97" name="Google Shape;97;p14" title="Screenshot 2025-04-22 at 11.04.21 AM.png"/>
          <p:cNvPicPr preferRelativeResize="0"/>
          <p:nvPr/>
        </p:nvPicPr>
        <p:blipFill>
          <a:blip r:embed="rId5">
            <a:alphaModFix/>
          </a:blip>
          <a:stretch>
            <a:fillRect/>
          </a:stretch>
        </p:blipFill>
        <p:spPr>
          <a:xfrm>
            <a:off x="3632148" y="2207738"/>
            <a:ext cx="1318127" cy="299563"/>
          </a:xfrm>
          <a:prstGeom prst="rect">
            <a:avLst/>
          </a:prstGeom>
          <a:noFill/>
          <a:ln>
            <a:noFill/>
          </a:ln>
        </p:spPr>
      </p:pic>
      <p:pic>
        <p:nvPicPr>
          <p:cNvPr id="98" name="Google Shape;98;p14"/>
          <p:cNvPicPr preferRelativeResize="0"/>
          <p:nvPr/>
        </p:nvPicPr>
        <p:blipFill>
          <a:blip r:embed="rId6">
            <a:alphaModFix/>
          </a:blip>
          <a:stretch>
            <a:fillRect/>
          </a:stretch>
        </p:blipFill>
        <p:spPr>
          <a:xfrm>
            <a:off x="2631079" y="2571750"/>
            <a:ext cx="3515072" cy="23050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5"/>
          <p:cNvSpPr txBox="1"/>
          <p:nvPr>
            <p:ph type="title"/>
          </p:nvPr>
        </p:nvSpPr>
        <p:spPr>
          <a:xfrm>
            <a:off x="817699" y="670025"/>
            <a:ext cx="1345200" cy="44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Data</a:t>
            </a:r>
            <a:endParaRPr sz="2000"/>
          </a:p>
        </p:txBody>
      </p:sp>
      <p:pic>
        <p:nvPicPr>
          <p:cNvPr id="104" name="Google Shape;104;p15"/>
          <p:cNvPicPr preferRelativeResize="0"/>
          <p:nvPr/>
        </p:nvPicPr>
        <p:blipFill>
          <a:blip r:embed="rId3">
            <a:alphaModFix/>
          </a:blip>
          <a:stretch>
            <a:fillRect/>
          </a:stretch>
        </p:blipFill>
        <p:spPr>
          <a:xfrm>
            <a:off x="484438" y="1442570"/>
            <a:ext cx="4426700" cy="1308951"/>
          </a:xfrm>
          <a:prstGeom prst="rect">
            <a:avLst/>
          </a:prstGeom>
          <a:noFill/>
          <a:ln>
            <a:noFill/>
          </a:ln>
        </p:spPr>
      </p:pic>
      <p:pic>
        <p:nvPicPr>
          <p:cNvPr id="105" name="Google Shape;105;p15"/>
          <p:cNvPicPr preferRelativeResize="0"/>
          <p:nvPr/>
        </p:nvPicPr>
        <p:blipFill>
          <a:blip r:embed="rId4">
            <a:alphaModFix/>
          </a:blip>
          <a:stretch>
            <a:fillRect/>
          </a:stretch>
        </p:blipFill>
        <p:spPr>
          <a:xfrm>
            <a:off x="571463" y="2879200"/>
            <a:ext cx="3988075" cy="2132826"/>
          </a:xfrm>
          <a:prstGeom prst="rect">
            <a:avLst/>
          </a:prstGeom>
          <a:noFill/>
          <a:ln>
            <a:noFill/>
          </a:ln>
        </p:spPr>
      </p:pic>
      <p:pic>
        <p:nvPicPr>
          <p:cNvPr id="106" name="Google Shape;106;p15"/>
          <p:cNvPicPr preferRelativeResize="0"/>
          <p:nvPr/>
        </p:nvPicPr>
        <p:blipFill>
          <a:blip r:embed="rId5">
            <a:alphaModFix/>
          </a:blip>
          <a:stretch>
            <a:fillRect/>
          </a:stretch>
        </p:blipFill>
        <p:spPr>
          <a:xfrm>
            <a:off x="5029588" y="1442573"/>
            <a:ext cx="3303812" cy="1308950"/>
          </a:xfrm>
          <a:prstGeom prst="rect">
            <a:avLst/>
          </a:prstGeom>
          <a:noFill/>
          <a:ln>
            <a:noFill/>
          </a:ln>
        </p:spPr>
      </p:pic>
      <p:pic>
        <p:nvPicPr>
          <p:cNvPr id="107" name="Google Shape;107;p15"/>
          <p:cNvPicPr preferRelativeResize="0"/>
          <p:nvPr/>
        </p:nvPicPr>
        <p:blipFill>
          <a:blip r:embed="rId6">
            <a:alphaModFix/>
          </a:blip>
          <a:stretch>
            <a:fillRect/>
          </a:stretch>
        </p:blipFill>
        <p:spPr>
          <a:xfrm>
            <a:off x="4656738" y="3029200"/>
            <a:ext cx="4049525" cy="100025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pic>
        <p:nvPicPr>
          <p:cNvPr id="112" name="Google Shape;112;p16"/>
          <p:cNvPicPr preferRelativeResize="0"/>
          <p:nvPr/>
        </p:nvPicPr>
        <p:blipFill>
          <a:blip r:embed="rId3">
            <a:alphaModFix/>
          </a:blip>
          <a:stretch>
            <a:fillRect/>
          </a:stretch>
        </p:blipFill>
        <p:spPr>
          <a:xfrm>
            <a:off x="152400" y="423625"/>
            <a:ext cx="3605948" cy="1579125"/>
          </a:xfrm>
          <a:prstGeom prst="rect">
            <a:avLst/>
          </a:prstGeom>
          <a:noFill/>
          <a:ln>
            <a:noFill/>
          </a:ln>
        </p:spPr>
      </p:pic>
      <p:pic>
        <p:nvPicPr>
          <p:cNvPr id="113" name="Google Shape;113;p16"/>
          <p:cNvPicPr preferRelativeResize="0"/>
          <p:nvPr/>
        </p:nvPicPr>
        <p:blipFill>
          <a:blip r:embed="rId4">
            <a:alphaModFix/>
          </a:blip>
          <a:stretch>
            <a:fillRect/>
          </a:stretch>
        </p:blipFill>
        <p:spPr>
          <a:xfrm>
            <a:off x="5782788" y="3754350"/>
            <a:ext cx="2063625" cy="1301376"/>
          </a:xfrm>
          <a:prstGeom prst="rect">
            <a:avLst/>
          </a:prstGeom>
          <a:noFill/>
          <a:ln>
            <a:noFill/>
          </a:ln>
        </p:spPr>
      </p:pic>
      <p:pic>
        <p:nvPicPr>
          <p:cNvPr id="114" name="Google Shape;114;p16"/>
          <p:cNvPicPr preferRelativeResize="0"/>
          <p:nvPr/>
        </p:nvPicPr>
        <p:blipFill>
          <a:blip r:embed="rId5">
            <a:alphaModFix/>
          </a:blip>
          <a:stretch>
            <a:fillRect/>
          </a:stretch>
        </p:blipFill>
        <p:spPr>
          <a:xfrm>
            <a:off x="4876775" y="152400"/>
            <a:ext cx="4175251" cy="3472925"/>
          </a:xfrm>
          <a:prstGeom prst="rect">
            <a:avLst/>
          </a:prstGeom>
          <a:noFill/>
          <a:ln>
            <a:noFill/>
          </a:ln>
        </p:spPr>
      </p:pic>
      <p:sp>
        <p:nvSpPr>
          <p:cNvPr id="115" name="Google Shape;115;p16"/>
          <p:cNvSpPr txBox="1"/>
          <p:nvPr/>
        </p:nvSpPr>
        <p:spPr>
          <a:xfrm>
            <a:off x="152400" y="3432450"/>
            <a:ext cx="5630400" cy="32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accent1"/>
                </a:solidFill>
                <a:latin typeface="Lato"/>
                <a:ea typeface="Lato"/>
                <a:cs typeface="Lato"/>
                <a:sym typeface="Lato"/>
              </a:rPr>
              <a:t>Data Split - 80% Train : 10% Test: 10% Validation </a:t>
            </a:r>
            <a:endParaRPr b="1" sz="1200">
              <a:solidFill>
                <a:schemeClr val="accent1"/>
              </a:solidFill>
              <a:latin typeface="Lato"/>
              <a:ea typeface="Lato"/>
              <a:cs typeface="Lato"/>
              <a:sym typeface="Lato"/>
            </a:endParaRPr>
          </a:p>
        </p:txBody>
      </p:sp>
      <p:pic>
        <p:nvPicPr>
          <p:cNvPr id="116" name="Google Shape;116;p16"/>
          <p:cNvPicPr preferRelativeResize="0"/>
          <p:nvPr/>
        </p:nvPicPr>
        <p:blipFill rotWithShape="1">
          <a:blip r:embed="rId6">
            <a:alphaModFix/>
          </a:blip>
          <a:srcRect b="0" l="0" r="3016" t="0"/>
          <a:stretch/>
        </p:blipFill>
        <p:spPr>
          <a:xfrm>
            <a:off x="152400" y="2348938"/>
            <a:ext cx="4582052" cy="9596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7"/>
          <p:cNvSpPr txBox="1"/>
          <p:nvPr/>
        </p:nvSpPr>
        <p:spPr>
          <a:xfrm>
            <a:off x="0" y="0"/>
            <a:ext cx="6229500" cy="48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2"/>
                </a:solidFill>
                <a:latin typeface="Lato"/>
                <a:ea typeface="Lato"/>
                <a:cs typeface="Lato"/>
                <a:sym typeface="Lato"/>
              </a:rPr>
              <a:t>Resampling and Neural Network Approach: MLP and CNN</a:t>
            </a:r>
            <a:endParaRPr b="1" sz="1800">
              <a:solidFill>
                <a:schemeClr val="dk2"/>
              </a:solidFill>
              <a:latin typeface="Lato"/>
              <a:ea typeface="Lato"/>
              <a:cs typeface="Lato"/>
              <a:sym typeface="Lato"/>
            </a:endParaRPr>
          </a:p>
        </p:txBody>
      </p:sp>
      <p:pic>
        <p:nvPicPr>
          <p:cNvPr id="122" name="Google Shape;122;p17"/>
          <p:cNvPicPr preferRelativeResize="0"/>
          <p:nvPr/>
        </p:nvPicPr>
        <p:blipFill>
          <a:blip r:embed="rId3">
            <a:alphaModFix/>
          </a:blip>
          <a:stretch>
            <a:fillRect/>
          </a:stretch>
        </p:blipFill>
        <p:spPr>
          <a:xfrm>
            <a:off x="4643375" y="3122822"/>
            <a:ext cx="4380850" cy="1872529"/>
          </a:xfrm>
          <a:prstGeom prst="rect">
            <a:avLst/>
          </a:prstGeom>
          <a:noFill/>
          <a:ln>
            <a:noFill/>
          </a:ln>
        </p:spPr>
      </p:pic>
      <p:pic>
        <p:nvPicPr>
          <p:cNvPr id="123" name="Google Shape;123;p17"/>
          <p:cNvPicPr preferRelativeResize="0"/>
          <p:nvPr/>
        </p:nvPicPr>
        <p:blipFill>
          <a:blip r:embed="rId4">
            <a:alphaModFix/>
          </a:blip>
          <a:stretch>
            <a:fillRect/>
          </a:stretch>
        </p:blipFill>
        <p:spPr>
          <a:xfrm>
            <a:off x="4643373" y="772175"/>
            <a:ext cx="4249050" cy="2286100"/>
          </a:xfrm>
          <a:prstGeom prst="rect">
            <a:avLst/>
          </a:prstGeom>
          <a:noFill/>
          <a:ln>
            <a:noFill/>
          </a:ln>
        </p:spPr>
      </p:pic>
      <p:pic>
        <p:nvPicPr>
          <p:cNvPr id="124" name="Google Shape;124;p17"/>
          <p:cNvPicPr preferRelativeResize="0"/>
          <p:nvPr/>
        </p:nvPicPr>
        <p:blipFill>
          <a:blip r:embed="rId5">
            <a:alphaModFix/>
          </a:blip>
          <a:stretch>
            <a:fillRect/>
          </a:stretch>
        </p:blipFill>
        <p:spPr>
          <a:xfrm>
            <a:off x="181475" y="1062775"/>
            <a:ext cx="4315628" cy="280248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18"/>
          <p:cNvPicPr preferRelativeResize="0"/>
          <p:nvPr/>
        </p:nvPicPr>
        <p:blipFill>
          <a:blip r:embed="rId3">
            <a:alphaModFix/>
          </a:blip>
          <a:stretch>
            <a:fillRect/>
          </a:stretch>
        </p:blipFill>
        <p:spPr>
          <a:xfrm>
            <a:off x="4148350" y="629746"/>
            <a:ext cx="4995649" cy="4155353"/>
          </a:xfrm>
          <a:prstGeom prst="rect">
            <a:avLst/>
          </a:prstGeom>
          <a:noFill/>
          <a:ln>
            <a:noFill/>
          </a:ln>
        </p:spPr>
      </p:pic>
      <p:pic>
        <p:nvPicPr>
          <p:cNvPr id="130" name="Google Shape;130;p18"/>
          <p:cNvPicPr preferRelativeResize="0"/>
          <p:nvPr/>
        </p:nvPicPr>
        <p:blipFill>
          <a:blip r:embed="rId4">
            <a:alphaModFix/>
          </a:blip>
          <a:stretch>
            <a:fillRect/>
          </a:stretch>
        </p:blipFill>
        <p:spPr>
          <a:xfrm>
            <a:off x="326775" y="2351250"/>
            <a:ext cx="3662932" cy="2433850"/>
          </a:xfrm>
          <a:prstGeom prst="rect">
            <a:avLst/>
          </a:prstGeom>
          <a:noFill/>
          <a:ln>
            <a:noFill/>
          </a:ln>
        </p:spPr>
      </p:pic>
      <p:pic>
        <p:nvPicPr>
          <p:cNvPr id="131" name="Google Shape;131;p18"/>
          <p:cNvPicPr preferRelativeResize="0"/>
          <p:nvPr/>
        </p:nvPicPr>
        <p:blipFill>
          <a:blip r:embed="rId5">
            <a:alphaModFix/>
          </a:blip>
          <a:stretch>
            <a:fillRect/>
          </a:stretch>
        </p:blipFill>
        <p:spPr>
          <a:xfrm>
            <a:off x="275400" y="584750"/>
            <a:ext cx="3872950" cy="1757695"/>
          </a:xfrm>
          <a:prstGeom prst="rect">
            <a:avLst/>
          </a:prstGeom>
          <a:noFill/>
          <a:ln>
            <a:noFill/>
          </a:ln>
        </p:spPr>
      </p:pic>
      <p:sp>
        <p:nvSpPr>
          <p:cNvPr id="132" name="Google Shape;132;p18"/>
          <p:cNvSpPr txBox="1"/>
          <p:nvPr/>
        </p:nvSpPr>
        <p:spPr>
          <a:xfrm>
            <a:off x="164675" y="38750"/>
            <a:ext cx="6828900" cy="37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2"/>
                </a:solidFill>
                <a:latin typeface="Raleway"/>
                <a:ea typeface="Raleway"/>
                <a:cs typeface="Raleway"/>
                <a:sym typeface="Raleway"/>
              </a:rPr>
              <a:t>Results &amp; Insights</a:t>
            </a:r>
            <a:endParaRPr sz="1800">
              <a:solidFill>
                <a:schemeClr val="accen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19"/>
          <p:cNvPicPr preferRelativeResize="0"/>
          <p:nvPr/>
        </p:nvPicPr>
        <p:blipFill>
          <a:blip r:embed="rId3">
            <a:alphaModFix/>
          </a:blip>
          <a:stretch>
            <a:fillRect/>
          </a:stretch>
        </p:blipFill>
        <p:spPr>
          <a:xfrm>
            <a:off x="0" y="995024"/>
            <a:ext cx="5241843" cy="2578487"/>
          </a:xfrm>
          <a:prstGeom prst="rect">
            <a:avLst/>
          </a:prstGeom>
          <a:noFill/>
          <a:ln>
            <a:noFill/>
          </a:ln>
        </p:spPr>
      </p:pic>
      <p:pic>
        <p:nvPicPr>
          <p:cNvPr id="138" name="Google Shape;138;p19"/>
          <p:cNvPicPr preferRelativeResize="0"/>
          <p:nvPr/>
        </p:nvPicPr>
        <p:blipFill rotWithShape="1">
          <a:blip r:embed="rId4">
            <a:alphaModFix/>
          </a:blip>
          <a:srcRect b="5999" l="0" r="0" t="11710"/>
          <a:stretch/>
        </p:blipFill>
        <p:spPr>
          <a:xfrm>
            <a:off x="1438275" y="4075925"/>
            <a:ext cx="6126849" cy="880625"/>
          </a:xfrm>
          <a:prstGeom prst="rect">
            <a:avLst/>
          </a:prstGeom>
          <a:noFill/>
          <a:ln>
            <a:noFill/>
          </a:ln>
        </p:spPr>
      </p:pic>
      <p:pic>
        <p:nvPicPr>
          <p:cNvPr id="139" name="Google Shape;139;p19"/>
          <p:cNvPicPr preferRelativeResize="0"/>
          <p:nvPr/>
        </p:nvPicPr>
        <p:blipFill>
          <a:blip r:embed="rId5">
            <a:alphaModFix/>
          </a:blip>
          <a:stretch>
            <a:fillRect/>
          </a:stretch>
        </p:blipFill>
        <p:spPr>
          <a:xfrm>
            <a:off x="5581350" y="995037"/>
            <a:ext cx="3407673" cy="2603824"/>
          </a:xfrm>
          <a:prstGeom prst="rect">
            <a:avLst/>
          </a:prstGeom>
          <a:noFill/>
          <a:ln>
            <a:noFill/>
          </a:ln>
        </p:spPr>
      </p:pic>
      <p:sp>
        <p:nvSpPr>
          <p:cNvPr id="140" name="Google Shape;140;p19"/>
          <p:cNvSpPr txBox="1"/>
          <p:nvPr/>
        </p:nvSpPr>
        <p:spPr>
          <a:xfrm>
            <a:off x="95400" y="0"/>
            <a:ext cx="4476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2"/>
                </a:solidFill>
                <a:latin typeface="Raleway"/>
                <a:ea typeface="Raleway"/>
                <a:cs typeface="Raleway"/>
                <a:sym typeface="Raleway"/>
              </a:rPr>
              <a:t>Comparison MLP and CNN</a:t>
            </a: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id="145" name="Google Shape;145;p20"/>
          <p:cNvPicPr preferRelativeResize="0"/>
          <p:nvPr/>
        </p:nvPicPr>
        <p:blipFill rotWithShape="1">
          <a:blip r:embed="rId3">
            <a:alphaModFix/>
          </a:blip>
          <a:srcRect b="3577" l="0" r="0" t="3992"/>
          <a:stretch/>
        </p:blipFill>
        <p:spPr>
          <a:xfrm>
            <a:off x="7460800" y="487907"/>
            <a:ext cx="1683200" cy="4480167"/>
          </a:xfrm>
          <a:prstGeom prst="rect">
            <a:avLst/>
          </a:prstGeom>
          <a:noFill/>
          <a:ln>
            <a:noFill/>
          </a:ln>
        </p:spPr>
      </p:pic>
      <p:pic>
        <p:nvPicPr>
          <p:cNvPr id="146" name="Google Shape;146;p20"/>
          <p:cNvPicPr preferRelativeResize="0"/>
          <p:nvPr/>
        </p:nvPicPr>
        <p:blipFill>
          <a:blip r:embed="rId4">
            <a:alphaModFix/>
          </a:blip>
          <a:stretch>
            <a:fillRect/>
          </a:stretch>
        </p:blipFill>
        <p:spPr>
          <a:xfrm>
            <a:off x="5190600" y="487912"/>
            <a:ext cx="1997224" cy="3586362"/>
          </a:xfrm>
          <a:prstGeom prst="rect">
            <a:avLst/>
          </a:prstGeom>
          <a:noFill/>
          <a:ln>
            <a:noFill/>
          </a:ln>
        </p:spPr>
      </p:pic>
      <p:sp>
        <p:nvSpPr>
          <p:cNvPr id="147" name="Google Shape;147;p20"/>
          <p:cNvSpPr txBox="1"/>
          <p:nvPr/>
        </p:nvSpPr>
        <p:spPr>
          <a:xfrm>
            <a:off x="112225" y="44475"/>
            <a:ext cx="5709600" cy="56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1A1A1A"/>
                </a:solidFill>
                <a:latin typeface="Lato"/>
                <a:ea typeface="Lato"/>
                <a:cs typeface="Lato"/>
                <a:sym typeface="Lato"/>
              </a:rPr>
              <a:t>Fine Tuning roBERTa and Bio-ClinicalBERT</a:t>
            </a:r>
            <a:endParaRPr b="1" sz="1800">
              <a:solidFill>
                <a:srgbClr val="1A1A1A"/>
              </a:solidFill>
              <a:latin typeface="Lato"/>
              <a:ea typeface="Lato"/>
              <a:cs typeface="Lato"/>
              <a:sym typeface="Lato"/>
            </a:endParaRPr>
          </a:p>
        </p:txBody>
      </p:sp>
      <p:pic>
        <p:nvPicPr>
          <p:cNvPr id="148" name="Google Shape;148;p20"/>
          <p:cNvPicPr preferRelativeResize="0"/>
          <p:nvPr/>
        </p:nvPicPr>
        <p:blipFill rotWithShape="1">
          <a:blip r:embed="rId5">
            <a:alphaModFix/>
          </a:blip>
          <a:srcRect b="4150" l="1752" r="1973" t="14628"/>
          <a:stretch/>
        </p:blipFill>
        <p:spPr>
          <a:xfrm>
            <a:off x="4899975" y="4074275"/>
            <a:ext cx="2578477" cy="1042101"/>
          </a:xfrm>
          <a:prstGeom prst="rect">
            <a:avLst/>
          </a:prstGeom>
          <a:noFill/>
          <a:ln>
            <a:noFill/>
          </a:ln>
        </p:spPr>
      </p:pic>
      <p:pic>
        <p:nvPicPr>
          <p:cNvPr id="149" name="Google Shape;149;p20"/>
          <p:cNvPicPr preferRelativeResize="0"/>
          <p:nvPr/>
        </p:nvPicPr>
        <p:blipFill>
          <a:blip r:embed="rId6">
            <a:alphaModFix/>
          </a:blip>
          <a:stretch>
            <a:fillRect/>
          </a:stretch>
        </p:blipFill>
        <p:spPr>
          <a:xfrm>
            <a:off x="152400" y="841575"/>
            <a:ext cx="4792793" cy="31564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1"/>
          <p:cNvPicPr preferRelativeResize="0"/>
          <p:nvPr/>
        </p:nvPicPr>
        <p:blipFill>
          <a:blip r:embed="rId3">
            <a:alphaModFix/>
          </a:blip>
          <a:stretch>
            <a:fillRect/>
          </a:stretch>
        </p:blipFill>
        <p:spPr>
          <a:xfrm>
            <a:off x="4572000" y="583575"/>
            <a:ext cx="4381374" cy="2937027"/>
          </a:xfrm>
          <a:prstGeom prst="rect">
            <a:avLst/>
          </a:prstGeom>
          <a:noFill/>
          <a:ln>
            <a:noFill/>
          </a:ln>
        </p:spPr>
      </p:pic>
      <p:pic>
        <p:nvPicPr>
          <p:cNvPr id="155" name="Google Shape;155;p21" title="Screenshot 2025-04-22 at 11.42.13 AM.png"/>
          <p:cNvPicPr preferRelativeResize="0"/>
          <p:nvPr/>
        </p:nvPicPr>
        <p:blipFill>
          <a:blip r:embed="rId4">
            <a:alphaModFix/>
          </a:blip>
          <a:stretch>
            <a:fillRect/>
          </a:stretch>
        </p:blipFill>
        <p:spPr>
          <a:xfrm>
            <a:off x="88550" y="583576"/>
            <a:ext cx="4427401" cy="2478550"/>
          </a:xfrm>
          <a:prstGeom prst="rect">
            <a:avLst/>
          </a:prstGeom>
          <a:noFill/>
          <a:ln>
            <a:noFill/>
          </a:ln>
        </p:spPr>
      </p:pic>
      <p:pic>
        <p:nvPicPr>
          <p:cNvPr id="156" name="Google Shape;156;p21" title="Screenshot 2025-04-22 at 12.06.09 PM.png"/>
          <p:cNvPicPr preferRelativeResize="0"/>
          <p:nvPr/>
        </p:nvPicPr>
        <p:blipFill rotWithShape="1">
          <a:blip r:embed="rId5">
            <a:alphaModFix/>
          </a:blip>
          <a:srcRect b="0" l="566" r="0" t="0"/>
          <a:stretch/>
        </p:blipFill>
        <p:spPr>
          <a:xfrm>
            <a:off x="88550" y="3560100"/>
            <a:ext cx="5729648" cy="1492900"/>
          </a:xfrm>
          <a:prstGeom prst="rect">
            <a:avLst/>
          </a:prstGeom>
          <a:noFill/>
          <a:ln>
            <a:noFill/>
          </a:ln>
        </p:spPr>
      </p:pic>
      <p:sp>
        <p:nvSpPr>
          <p:cNvPr id="157" name="Google Shape;157;p21"/>
          <p:cNvSpPr txBox="1"/>
          <p:nvPr/>
        </p:nvSpPr>
        <p:spPr>
          <a:xfrm>
            <a:off x="0" y="0"/>
            <a:ext cx="72165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2"/>
                </a:solidFill>
                <a:latin typeface="Lato"/>
                <a:ea typeface="Lato"/>
                <a:cs typeface="Lato"/>
                <a:sym typeface="Lato"/>
              </a:rPr>
              <a:t>Fine Tuning roBERTa and Bio-ClinicalBERT</a:t>
            </a:r>
            <a:endParaRPr b="1" sz="1800">
              <a:solidFill>
                <a:schemeClr val="dk2"/>
              </a:solidFill>
              <a:latin typeface="Lato"/>
              <a:ea typeface="Lato"/>
              <a:cs typeface="Lato"/>
              <a:sym typeface="Lato"/>
            </a:endParaRPr>
          </a:p>
          <a:p>
            <a:pPr indent="0" lvl="0" marL="0" rtl="0" algn="l">
              <a:spcBef>
                <a:spcPts val="0"/>
              </a:spcBef>
              <a:spcAft>
                <a:spcPts val="0"/>
              </a:spcAft>
              <a:buNone/>
            </a:pPr>
            <a:r>
              <a:t/>
            </a:r>
            <a:endParaRPr b="1" sz="1800">
              <a:solidFill>
                <a:schemeClr val="dk2"/>
              </a:solidFill>
              <a:latin typeface="Raleway"/>
              <a:ea typeface="Raleway"/>
              <a:cs typeface="Raleway"/>
              <a:sym typeface="Raleway"/>
            </a:endParaRPr>
          </a:p>
          <a:p>
            <a:pPr indent="0" lvl="0" marL="0" rtl="0" algn="l">
              <a:spcBef>
                <a:spcPts val="0"/>
              </a:spcBef>
              <a:spcAft>
                <a:spcPts val="0"/>
              </a:spcAft>
              <a:buNone/>
            </a:pPr>
            <a:r>
              <a:t/>
            </a:r>
            <a:endParaRPr b="1" sz="2000">
              <a:solidFill>
                <a:schemeClr val="dk2"/>
              </a:solidFill>
              <a:latin typeface="Raleway"/>
              <a:ea typeface="Raleway"/>
              <a:cs typeface="Raleway"/>
              <a:sym typeface="Raleway"/>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